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2" r:id="rId4"/>
    <p:sldId id="266" r:id="rId5"/>
    <p:sldId id="265" r:id="rId6"/>
    <p:sldId id="257" r:id="rId7"/>
    <p:sldId id="269" r:id="rId8"/>
    <p:sldId id="263" r:id="rId9"/>
    <p:sldId id="270" r:id="rId10"/>
    <p:sldId id="267" r:id="rId11"/>
    <p:sldId id="258"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10/27/2018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10/27/2018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8B8F-40B7-49E7-9812-D8BB412FBBF7}"/>
              </a:ext>
            </a:extLst>
          </p:cNvPr>
          <p:cNvSpPr>
            <a:spLocks noGrp="1"/>
          </p:cNvSpPr>
          <p:nvPr>
            <p:ph type="ctrTitle"/>
          </p:nvPr>
        </p:nvSpPr>
        <p:spPr/>
        <p:txBody>
          <a:bodyPr>
            <a:normAutofit fontScale="90000"/>
          </a:bodyPr>
          <a:lstStyle/>
          <a:p>
            <a:r>
              <a:rPr lang="en-JM" dirty="0"/>
              <a:t>Careers in the legal process outsourcing SECTOR</a:t>
            </a:r>
          </a:p>
        </p:txBody>
      </p:sp>
      <p:sp>
        <p:nvSpPr>
          <p:cNvPr id="3" name="Subtitle 2">
            <a:extLst>
              <a:ext uri="{FF2B5EF4-FFF2-40B4-BE49-F238E27FC236}">
                <a16:creationId xmlns:a16="http://schemas.microsoft.com/office/drawing/2014/main" id="{C6CBAB16-66E8-4715-B5E8-6ABCF91D23ED}"/>
              </a:ext>
            </a:extLst>
          </p:cNvPr>
          <p:cNvSpPr>
            <a:spLocks noGrp="1"/>
          </p:cNvSpPr>
          <p:nvPr>
            <p:ph type="subTitle" idx="1"/>
          </p:nvPr>
        </p:nvSpPr>
        <p:spPr/>
        <p:txBody>
          <a:bodyPr>
            <a:noAutofit/>
          </a:bodyPr>
          <a:lstStyle/>
          <a:p>
            <a:r>
              <a:rPr lang="en-JM" sz="2400" dirty="0"/>
              <a:t>Tapping into opportunities as first world legal markets COMBINE </a:t>
            </a:r>
            <a:r>
              <a:rPr lang="en-JM" sz="2400" dirty="0">
                <a:solidFill>
                  <a:srgbClr val="FF0000"/>
                </a:solidFill>
              </a:rPr>
              <a:t>onshoring</a:t>
            </a:r>
            <a:r>
              <a:rPr lang="en-JM" sz="2400" dirty="0"/>
              <a:t> AND </a:t>
            </a:r>
            <a:r>
              <a:rPr lang="en-JM" sz="2400" i="1" dirty="0">
                <a:solidFill>
                  <a:srgbClr val="FFC000"/>
                </a:solidFill>
                <a:effectLst>
                  <a:outerShdw blurRad="38100" dist="38100" dir="2700000" algn="tl">
                    <a:srgbClr val="000000">
                      <a:alpha val="43137"/>
                    </a:srgbClr>
                  </a:outerShdw>
                </a:effectLst>
              </a:rPr>
              <a:t>offshoring SOLUTIONS </a:t>
            </a:r>
          </a:p>
        </p:txBody>
      </p:sp>
      <p:sp>
        <p:nvSpPr>
          <p:cNvPr id="4" name="TextBox 3">
            <a:extLst>
              <a:ext uri="{FF2B5EF4-FFF2-40B4-BE49-F238E27FC236}">
                <a16:creationId xmlns:a16="http://schemas.microsoft.com/office/drawing/2014/main" id="{20D0E1AE-4195-483C-9E59-173C5E653E05}"/>
              </a:ext>
            </a:extLst>
          </p:cNvPr>
          <p:cNvSpPr txBox="1"/>
          <p:nvPr/>
        </p:nvSpPr>
        <p:spPr>
          <a:xfrm>
            <a:off x="80681" y="5409371"/>
            <a:ext cx="6655634" cy="646331"/>
          </a:xfrm>
          <a:prstGeom prst="rect">
            <a:avLst/>
          </a:prstGeom>
          <a:noFill/>
        </p:spPr>
        <p:txBody>
          <a:bodyPr wrap="square" rtlCol="0">
            <a:spAutoFit/>
          </a:bodyPr>
          <a:lstStyle/>
          <a:p>
            <a:r>
              <a:rPr lang="en-JM" dirty="0"/>
              <a:t>Copyright © 2018, Cavelle Johnston, 4 Duke Street, Kingston Jamaica. All rights reserved</a:t>
            </a:r>
          </a:p>
        </p:txBody>
      </p:sp>
    </p:spTree>
    <p:extLst>
      <p:ext uri="{BB962C8B-B14F-4D97-AF65-F5344CB8AC3E}">
        <p14:creationId xmlns:p14="http://schemas.microsoft.com/office/powerpoint/2010/main" val="1449855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B692E-4E97-4571-8BEC-06182CB86DAF}"/>
              </a:ext>
            </a:extLst>
          </p:cNvPr>
          <p:cNvSpPr>
            <a:spLocks noGrp="1"/>
          </p:cNvSpPr>
          <p:nvPr>
            <p:ph type="title"/>
          </p:nvPr>
        </p:nvSpPr>
        <p:spPr/>
        <p:txBody>
          <a:bodyPr>
            <a:noAutofit/>
          </a:bodyPr>
          <a:lstStyle/>
          <a:p>
            <a:r>
              <a:rPr lang="en-JM" sz="2800" dirty="0">
                <a:solidFill>
                  <a:srgbClr val="FF0000"/>
                </a:solidFill>
                <a:effectLst>
                  <a:outerShdw blurRad="38100" dist="38100" dir="2700000" algn="tl">
                    <a:srgbClr val="000000">
                      <a:alpha val="43137"/>
                    </a:srgbClr>
                  </a:outerShdw>
                </a:effectLst>
              </a:rPr>
              <a:t>Providing</a:t>
            </a:r>
            <a:r>
              <a:rPr lang="en-JM" sz="2800" dirty="0"/>
              <a:t> </a:t>
            </a:r>
            <a:r>
              <a:rPr lang="en-JM" sz="2800" i="1" dirty="0">
                <a:solidFill>
                  <a:srgbClr val="FF0000"/>
                </a:solidFill>
                <a:effectLst>
                  <a:outerShdw blurRad="38100" dist="38100" dir="2700000" algn="tl">
                    <a:srgbClr val="000000">
                      <a:alpha val="43137"/>
                    </a:srgbClr>
                  </a:outerShdw>
                </a:effectLst>
              </a:rPr>
              <a:t>“OFFSHORE” </a:t>
            </a:r>
            <a:r>
              <a:rPr lang="en-JM" sz="2800" dirty="0"/>
              <a:t>LEGAL SUPPORT: a Jamaican formula</a:t>
            </a:r>
          </a:p>
        </p:txBody>
      </p:sp>
      <p:sp>
        <p:nvSpPr>
          <p:cNvPr id="3" name="Content Placeholder 2">
            <a:extLst>
              <a:ext uri="{FF2B5EF4-FFF2-40B4-BE49-F238E27FC236}">
                <a16:creationId xmlns:a16="http://schemas.microsoft.com/office/drawing/2014/main" id="{5500280B-5CCD-41A9-9BE7-1325F4DAA1C3}"/>
              </a:ext>
            </a:extLst>
          </p:cNvPr>
          <p:cNvSpPr>
            <a:spLocks noGrp="1"/>
          </p:cNvSpPr>
          <p:nvPr>
            <p:ph idx="1"/>
          </p:nvPr>
        </p:nvSpPr>
        <p:spPr/>
        <p:txBody>
          <a:bodyPr/>
          <a:lstStyle/>
          <a:p>
            <a:pPr lvl="1"/>
            <a:r>
              <a:rPr lang="en-JM" sz="2400" i="1" dirty="0"/>
              <a:t>Your overseas partner will provide training and supervision on the specific rules to govern a legal project </a:t>
            </a:r>
          </a:p>
          <a:p>
            <a:pPr lvl="1"/>
            <a:r>
              <a:rPr lang="en-JM" sz="2400" i="1" dirty="0"/>
              <a:t>Where necessary, the final product will be checked by an Attorney competent to practice in  the relevant jurisdiction and protected by malpractice insurance</a:t>
            </a:r>
          </a:p>
          <a:p>
            <a:endParaRPr lang="en-JM" dirty="0"/>
          </a:p>
        </p:txBody>
      </p:sp>
    </p:spTree>
    <p:extLst>
      <p:ext uri="{BB962C8B-B14F-4D97-AF65-F5344CB8AC3E}">
        <p14:creationId xmlns:p14="http://schemas.microsoft.com/office/powerpoint/2010/main" val="3542865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37B0-8D84-47E8-ADC9-22A832B97586}"/>
              </a:ext>
            </a:extLst>
          </p:cNvPr>
          <p:cNvSpPr>
            <a:spLocks noGrp="1"/>
          </p:cNvSpPr>
          <p:nvPr>
            <p:ph type="title"/>
          </p:nvPr>
        </p:nvSpPr>
        <p:spPr/>
        <p:txBody>
          <a:bodyPr/>
          <a:lstStyle/>
          <a:p>
            <a:r>
              <a:rPr lang="en-JM" b="1" i="1" dirty="0">
                <a:effectLst>
                  <a:outerShdw blurRad="38100" dist="38100" dir="2700000" algn="tl">
                    <a:srgbClr val="000000">
                      <a:alpha val="43137"/>
                    </a:srgbClr>
                  </a:outerShdw>
                </a:effectLst>
              </a:rPr>
              <a:t>Closing remarks: </a:t>
            </a:r>
          </a:p>
        </p:txBody>
      </p:sp>
      <p:sp>
        <p:nvSpPr>
          <p:cNvPr id="3" name="Content Placeholder 2">
            <a:extLst>
              <a:ext uri="{FF2B5EF4-FFF2-40B4-BE49-F238E27FC236}">
                <a16:creationId xmlns:a16="http://schemas.microsoft.com/office/drawing/2014/main" id="{554E4FCB-3442-4A19-91E7-7B4C130A2E56}"/>
              </a:ext>
            </a:extLst>
          </p:cNvPr>
          <p:cNvSpPr>
            <a:spLocks noGrp="1"/>
          </p:cNvSpPr>
          <p:nvPr>
            <p:ph idx="1"/>
          </p:nvPr>
        </p:nvSpPr>
        <p:spPr/>
        <p:txBody>
          <a:bodyPr/>
          <a:lstStyle/>
          <a:p>
            <a:pPr lvl="0" algn="just"/>
            <a:r>
              <a:rPr lang="en-JM" dirty="0"/>
              <a:t>The salary stigma that has caused some concern in the  BPO section in Jamaica may not arise in respect of LPO’s if an attractive payment scale is established that allows for the overseas market to experience cost savings without the work appearing as “slave labour.” This is a stigma that arises primarily from salary, working conditions and bargaining power.   </a:t>
            </a:r>
          </a:p>
          <a:p>
            <a:pPr lvl="0" algn="just"/>
            <a:r>
              <a:rPr lang="en-JM" dirty="0"/>
              <a:t>I believe it is important from the initial marketing of this new industry to potential overseas partners, that there be a firm understanding of the salary expectations of the Jamaican market relative to what obtains in international markets. </a:t>
            </a:r>
          </a:p>
          <a:p>
            <a:endParaRPr lang="en-JM" dirty="0"/>
          </a:p>
        </p:txBody>
      </p:sp>
    </p:spTree>
    <p:extLst>
      <p:ext uri="{BB962C8B-B14F-4D97-AF65-F5344CB8AC3E}">
        <p14:creationId xmlns:p14="http://schemas.microsoft.com/office/powerpoint/2010/main" val="3790081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B9456-9C94-4C5B-A87F-A6D329BA33DA}"/>
              </a:ext>
            </a:extLst>
          </p:cNvPr>
          <p:cNvSpPr>
            <a:spLocks noGrp="1"/>
          </p:cNvSpPr>
          <p:nvPr>
            <p:ph type="title"/>
          </p:nvPr>
        </p:nvSpPr>
        <p:spPr/>
        <p:txBody>
          <a:bodyPr/>
          <a:lstStyle/>
          <a:p>
            <a:r>
              <a:rPr lang="en-JM" b="1" i="1" dirty="0">
                <a:effectLst>
                  <a:outerShdw blurRad="38100" dist="38100" dir="2700000" algn="tl">
                    <a:srgbClr val="000000">
                      <a:alpha val="43137"/>
                    </a:srgbClr>
                  </a:outerShdw>
                </a:effectLst>
              </a:rPr>
              <a:t>Closing remarks</a:t>
            </a:r>
            <a:r>
              <a:rPr lang="en-JM" i="1" dirty="0"/>
              <a:t>: </a:t>
            </a:r>
          </a:p>
        </p:txBody>
      </p:sp>
      <p:sp>
        <p:nvSpPr>
          <p:cNvPr id="3" name="Content Placeholder 2">
            <a:extLst>
              <a:ext uri="{FF2B5EF4-FFF2-40B4-BE49-F238E27FC236}">
                <a16:creationId xmlns:a16="http://schemas.microsoft.com/office/drawing/2014/main" id="{E1E1ED44-45BD-4344-B101-DDAADC0BE8F9}"/>
              </a:ext>
            </a:extLst>
          </p:cNvPr>
          <p:cNvSpPr>
            <a:spLocks noGrp="1"/>
          </p:cNvSpPr>
          <p:nvPr>
            <p:ph idx="1"/>
          </p:nvPr>
        </p:nvSpPr>
        <p:spPr/>
        <p:txBody>
          <a:bodyPr>
            <a:normAutofit/>
          </a:bodyPr>
          <a:lstStyle/>
          <a:p>
            <a:pPr algn="just"/>
            <a:r>
              <a:rPr lang="en-JM" dirty="0"/>
              <a:t>As an internationally trained attorney, I had to the opportunity to participate in on-shore legal product outsourcing projects in Connecticut and the District of Columbia</a:t>
            </a:r>
          </a:p>
          <a:p>
            <a:pPr algn="just"/>
            <a:r>
              <a:rPr lang="en-JM" dirty="0"/>
              <a:t>When I graduated from Washington and Lee School of Law, my primary concern was to pass the bar! I did not even feel that I could properly look for a full time job. </a:t>
            </a:r>
          </a:p>
          <a:p>
            <a:pPr algn="just"/>
            <a:r>
              <a:rPr lang="en-JM" dirty="0"/>
              <a:t>Staffing Agencies in Connecticut and the District of Columbia collected resumes of persons confirmed to sit the local bar exams or to waive in from another jurisdiction, and began to send job opportunities my way.  </a:t>
            </a:r>
          </a:p>
          <a:p>
            <a:pPr marL="0" indent="0">
              <a:buNone/>
            </a:pPr>
            <a:endParaRPr lang="en-JM" dirty="0"/>
          </a:p>
        </p:txBody>
      </p:sp>
    </p:spTree>
    <p:extLst>
      <p:ext uri="{BB962C8B-B14F-4D97-AF65-F5344CB8AC3E}">
        <p14:creationId xmlns:p14="http://schemas.microsoft.com/office/powerpoint/2010/main" val="104836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43AE-360B-40EF-B892-53D635A04365}"/>
              </a:ext>
            </a:extLst>
          </p:cNvPr>
          <p:cNvSpPr>
            <a:spLocks noGrp="1"/>
          </p:cNvSpPr>
          <p:nvPr>
            <p:ph type="title"/>
          </p:nvPr>
        </p:nvSpPr>
        <p:spPr/>
        <p:txBody>
          <a:bodyPr>
            <a:normAutofit fontScale="90000"/>
          </a:bodyPr>
          <a:lstStyle/>
          <a:p>
            <a:r>
              <a:rPr lang="en-JM" dirty="0"/>
              <a:t>CREATING AN LPO FORMULA BY CONSIDERING “</a:t>
            </a:r>
            <a:r>
              <a:rPr lang="en-JM" dirty="0">
                <a:solidFill>
                  <a:srgbClr val="FF0000"/>
                </a:solidFill>
              </a:rPr>
              <a:t>ONSHORING” </a:t>
            </a:r>
            <a:r>
              <a:rPr lang="en-JM" dirty="0"/>
              <a:t>PRACTICES IN FIRST WORLD COUNTRIES</a:t>
            </a:r>
          </a:p>
        </p:txBody>
      </p:sp>
      <p:sp>
        <p:nvSpPr>
          <p:cNvPr id="3" name="Content Placeholder 2">
            <a:extLst>
              <a:ext uri="{FF2B5EF4-FFF2-40B4-BE49-F238E27FC236}">
                <a16:creationId xmlns:a16="http://schemas.microsoft.com/office/drawing/2014/main" id="{5E69DDFA-CB4E-47B1-A75F-AC4C0887EDAC}"/>
              </a:ext>
            </a:extLst>
          </p:cNvPr>
          <p:cNvSpPr>
            <a:spLocks noGrp="1"/>
          </p:cNvSpPr>
          <p:nvPr>
            <p:ph idx="1"/>
          </p:nvPr>
        </p:nvSpPr>
        <p:spPr/>
        <p:txBody>
          <a:bodyPr/>
          <a:lstStyle/>
          <a:p>
            <a:r>
              <a:rPr lang="en-JM" i="1" dirty="0">
                <a:solidFill>
                  <a:srgbClr val="FFC000"/>
                </a:solidFill>
                <a:effectLst>
                  <a:outerShdw blurRad="38100" dist="38100" dir="2700000" algn="tl">
                    <a:srgbClr val="000000">
                      <a:alpha val="43137"/>
                    </a:srgbClr>
                  </a:outerShdw>
                </a:effectLst>
              </a:rPr>
              <a:t>LEGAL PROCESS OUTSOURCING: </a:t>
            </a:r>
            <a:r>
              <a:rPr lang="en-JM" dirty="0"/>
              <a:t>A FIRM OBTAINS SUPPORT SERVICES FROM AN OUTSIDE LAW FIRM OR LEGAL SUPPORT SERVICES COMPANY</a:t>
            </a:r>
          </a:p>
          <a:p>
            <a:r>
              <a:rPr lang="en-JM" b="1" i="1" dirty="0">
                <a:solidFill>
                  <a:srgbClr val="FFC000"/>
                </a:solidFill>
                <a:effectLst>
                  <a:outerShdw blurRad="38100" dist="38100" dir="2700000" algn="tl">
                    <a:srgbClr val="000000">
                      <a:alpha val="43137"/>
                    </a:srgbClr>
                  </a:outerShdw>
                </a:effectLst>
              </a:rPr>
              <a:t>ONSHORING</a:t>
            </a:r>
            <a:r>
              <a:rPr lang="en-JM" b="1" i="1" dirty="0">
                <a:effectLst>
                  <a:outerShdw blurRad="38100" dist="38100" dir="2700000" algn="tl">
                    <a:srgbClr val="000000">
                      <a:alpha val="43137"/>
                    </a:srgbClr>
                  </a:outerShdw>
                </a:effectLst>
              </a:rPr>
              <a:t>:  </a:t>
            </a:r>
            <a:r>
              <a:rPr lang="en-JM" dirty="0"/>
              <a:t>WHERE THE LEGAL SUPPORT PROVIDER IS BASED IN THE SAME COUNTRY</a:t>
            </a:r>
          </a:p>
          <a:p>
            <a:r>
              <a:rPr lang="en-JM" b="1" i="1" dirty="0">
                <a:solidFill>
                  <a:srgbClr val="FFC000"/>
                </a:solidFill>
                <a:effectLst>
                  <a:outerShdw blurRad="38100" dist="38100" dir="2700000" algn="tl">
                    <a:srgbClr val="000000">
                      <a:alpha val="43137"/>
                    </a:srgbClr>
                  </a:outerShdw>
                </a:effectLst>
              </a:rPr>
              <a:t>OFFSHORING:  </a:t>
            </a:r>
            <a:r>
              <a:rPr lang="en-JM" dirty="0"/>
              <a:t>WHERE THE LEGAL SUPPORT PROVIDER IS BASED IN AN ANOTHER COUNTRY</a:t>
            </a:r>
          </a:p>
          <a:p>
            <a:r>
              <a:rPr lang="en-JM" b="1" i="1" dirty="0">
                <a:solidFill>
                  <a:srgbClr val="FFC000"/>
                </a:solidFill>
                <a:effectLst>
                  <a:outerShdw blurRad="38100" dist="38100" dir="2700000" algn="tl">
                    <a:srgbClr val="000000">
                      <a:alpha val="43137"/>
                    </a:srgbClr>
                  </a:outerShdw>
                </a:effectLst>
              </a:rPr>
              <a:t>COMBINATION OF ONSHORING AND OFFSHORING</a:t>
            </a:r>
            <a:r>
              <a:rPr lang="en-JM" dirty="0"/>
              <a:t>: WHERE THE LEGAL SUPPORT COMBINES OFFSHORE AND ONSHORE PARTNERS</a:t>
            </a:r>
          </a:p>
        </p:txBody>
      </p:sp>
    </p:spTree>
    <p:extLst>
      <p:ext uri="{BB962C8B-B14F-4D97-AF65-F5344CB8AC3E}">
        <p14:creationId xmlns:p14="http://schemas.microsoft.com/office/powerpoint/2010/main" val="74998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33C65-1340-467C-8E8B-708B48E4B8A0}"/>
              </a:ext>
            </a:extLst>
          </p:cNvPr>
          <p:cNvSpPr>
            <a:spLocks noGrp="1"/>
          </p:cNvSpPr>
          <p:nvPr>
            <p:ph type="title"/>
          </p:nvPr>
        </p:nvSpPr>
        <p:spPr/>
        <p:txBody>
          <a:bodyPr/>
          <a:lstStyle/>
          <a:p>
            <a:r>
              <a:rPr lang="en-JM" dirty="0"/>
              <a:t>EXTENDING FROM </a:t>
            </a:r>
            <a:r>
              <a:rPr lang="en-JM" dirty="0">
                <a:solidFill>
                  <a:srgbClr val="FF0000"/>
                </a:solidFill>
                <a:effectLst>
                  <a:outerShdw blurRad="38100" dist="38100" dir="2700000" algn="tl">
                    <a:srgbClr val="000000">
                      <a:alpha val="43137"/>
                    </a:srgbClr>
                  </a:outerShdw>
                </a:effectLst>
              </a:rPr>
              <a:t>“ONSHORE” </a:t>
            </a:r>
            <a:r>
              <a:rPr lang="en-JM" dirty="0"/>
              <a:t>LEGAL SUPPORT TO </a:t>
            </a:r>
            <a:r>
              <a:rPr lang="en-JM" i="1" dirty="0">
                <a:solidFill>
                  <a:srgbClr val="FF0000"/>
                </a:solidFill>
                <a:effectLst>
                  <a:outerShdw blurRad="38100" dist="38100" dir="2700000" algn="tl">
                    <a:srgbClr val="000000">
                      <a:alpha val="43137"/>
                    </a:srgbClr>
                  </a:outerShdw>
                </a:effectLst>
              </a:rPr>
              <a:t>“OFFSHORE” </a:t>
            </a:r>
            <a:r>
              <a:rPr lang="en-JM" dirty="0"/>
              <a:t>LEGAL SUPPORT</a:t>
            </a:r>
          </a:p>
        </p:txBody>
      </p:sp>
      <p:sp>
        <p:nvSpPr>
          <p:cNvPr id="3" name="Content Placeholder 2">
            <a:extLst>
              <a:ext uri="{FF2B5EF4-FFF2-40B4-BE49-F238E27FC236}">
                <a16:creationId xmlns:a16="http://schemas.microsoft.com/office/drawing/2014/main" id="{53CC8552-5B26-49DE-B3B3-E0C6C3B18CB8}"/>
              </a:ext>
            </a:extLst>
          </p:cNvPr>
          <p:cNvSpPr>
            <a:spLocks noGrp="1"/>
          </p:cNvSpPr>
          <p:nvPr>
            <p:ph idx="1"/>
          </p:nvPr>
        </p:nvSpPr>
        <p:spPr/>
        <p:txBody>
          <a:bodyPr>
            <a:normAutofit fontScale="92500"/>
          </a:bodyPr>
          <a:lstStyle/>
          <a:p>
            <a:pPr lvl="0"/>
            <a:r>
              <a:rPr lang="en-JM" dirty="0"/>
              <a:t>In the United States, United Kingdom and Canada, large to medium law-firms generally require </a:t>
            </a:r>
            <a:r>
              <a:rPr lang="en-JM" b="1" i="1" dirty="0"/>
              <a:t>legal research and document review and compilation to be conducted </a:t>
            </a:r>
            <a:r>
              <a:rPr lang="en-JM" dirty="0"/>
              <a:t>on behalf of a client due to:</a:t>
            </a:r>
          </a:p>
          <a:p>
            <a:pPr lvl="2"/>
            <a:r>
              <a:rPr lang="en-JM" sz="2000" b="1" dirty="0"/>
              <a:t>Discovery requests </a:t>
            </a:r>
            <a:r>
              <a:rPr lang="en-JM" sz="2000" dirty="0"/>
              <a:t>whether from a regulatory body – an information subpoena, or from an opposing party/parties in litigation that has already commenced or is about to commence.</a:t>
            </a:r>
          </a:p>
          <a:p>
            <a:pPr lvl="2"/>
            <a:r>
              <a:rPr lang="en-JM" sz="2000" b="1" dirty="0"/>
              <a:t>Urgent need for global or state-wide research </a:t>
            </a:r>
            <a:r>
              <a:rPr lang="en-JM" sz="2000" dirty="0"/>
              <a:t>due to some imminent change / dilemma in the legal / regularity framework peculiar to their service / industry</a:t>
            </a:r>
          </a:p>
          <a:p>
            <a:pPr lvl="2"/>
            <a:r>
              <a:rPr lang="en-JM" sz="2000" dirty="0"/>
              <a:t>…among other areas. </a:t>
            </a:r>
            <a:endParaRPr lang="en-JM" dirty="0"/>
          </a:p>
        </p:txBody>
      </p:sp>
    </p:spTree>
    <p:extLst>
      <p:ext uri="{BB962C8B-B14F-4D97-AF65-F5344CB8AC3E}">
        <p14:creationId xmlns:p14="http://schemas.microsoft.com/office/powerpoint/2010/main" val="3439038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9AC0C-31A5-4C59-AD8B-F1FEA9D5C6D9}"/>
              </a:ext>
            </a:extLst>
          </p:cNvPr>
          <p:cNvSpPr>
            <a:spLocks noGrp="1"/>
          </p:cNvSpPr>
          <p:nvPr>
            <p:ph type="title"/>
          </p:nvPr>
        </p:nvSpPr>
        <p:spPr/>
        <p:txBody>
          <a:bodyPr/>
          <a:lstStyle/>
          <a:p>
            <a:r>
              <a:rPr lang="en-JM" dirty="0"/>
              <a:t>WHY LAWFIRMS EXTEND FROM </a:t>
            </a:r>
            <a:r>
              <a:rPr lang="en-JM" dirty="0">
                <a:solidFill>
                  <a:srgbClr val="FF0000"/>
                </a:solidFill>
                <a:effectLst>
                  <a:outerShdw blurRad="38100" dist="38100" dir="2700000" algn="tl">
                    <a:srgbClr val="000000">
                      <a:alpha val="43137"/>
                    </a:srgbClr>
                  </a:outerShdw>
                </a:effectLst>
              </a:rPr>
              <a:t>“ONSHORE” </a:t>
            </a:r>
            <a:r>
              <a:rPr lang="en-JM" dirty="0"/>
              <a:t>LEGAL SUPPORT TO </a:t>
            </a:r>
            <a:r>
              <a:rPr lang="en-JM" i="1" dirty="0">
                <a:solidFill>
                  <a:srgbClr val="FF0000"/>
                </a:solidFill>
                <a:effectLst>
                  <a:outerShdw blurRad="38100" dist="38100" dir="2700000" algn="tl">
                    <a:srgbClr val="000000">
                      <a:alpha val="43137"/>
                    </a:srgbClr>
                  </a:outerShdw>
                </a:effectLst>
              </a:rPr>
              <a:t>“OFFSHORE” </a:t>
            </a:r>
            <a:r>
              <a:rPr lang="en-JM" dirty="0"/>
              <a:t>LEGAL SUPPORT</a:t>
            </a:r>
          </a:p>
        </p:txBody>
      </p:sp>
      <p:sp>
        <p:nvSpPr>
          <p:cNvPr id="3" name="Content Placeholder 2">
            <a:extLst>
              <a:ext uri="{FF2B5EF4-FFF2-40B4-BE49-F238E27FC236}">
                <a16:creationId xmlns:a16="http://schemas.microsoft.com/office/drawing/2014/main" id="{2D815C97-7BDA-4237-9D50-DC13FC8A0B68}"/>
              </a:ext>
            </a:extLst>
          </p:cNvPr>
          <p:cNvSpPr>
            <a:spLocks noGrp="1"/>
          </p:cNvSpPr>
          <p:nvPr>
            <p:ph idx="1"/>
          </p:nvPr>
        </p:nvSpPr>
        <p:spPr/>
        <p:txBody>
          <a:bodyPr>
            <a:normAutofit/>
          </a:bodyPr>
          <a:lstStyle/>
          <a:p>
            <a:pPr lvl="1"/>
            <a:r>
              <a:rPr lang="en-JM" sz="2000" dirty="0"/>
              <a:t>The work needed does not generally require textbook knowledge of the substantive area, but rather a deep understanding of </a:t>
            </a:r>
          </a:p>
          <a:p>
            <a:pPr lvl="2"/>
            <a:r>
              <a:rPr lang="en-JM" sz="2000" b="1" dirty="0"/>
              <a:t>Confidentiality: </a:t>
            </a:r>
            <a:r>
              <a:rPr lang="en-JM" sz="2000" dirty="0"/>
              <a:t>recognizing when a particular document is confidential and levels of confidentiality</a:t>
            </a:r>
          </a:p>
          <a:p>
            <a:pPr lvl="2"/>
            <a:r>
              <a:rPr lang="en-JM" sz="2000" b="1" dirty="0"/>
              <a:t> Privilege</a:t>
            </a:r>
            <a:r>
              <a:rPr lang="en-JM" sz="2000" dirty="0"/>
              <a:t>: recognizing when a party can claim a right to withhold disclosure and inspection of a document </a:t>
            </a:r>
          </a:p>
          <a:p>
            <a:pPr lvl="2"/>
            <a:r>
              <a:rPr lang="en-JM" sz="2000" b="1" dirty="0"/>
              <a:t>Relevance</a:t>
            </a:r>
            <a:r>
              <a:rPr lang="en-JM" sz="2000" dirty="0"/>
              <a:t>:  restrictions on the subject matter to prevent “fishing” into the affairs of parties subject to litigation, among other concerns….</a:t>
            </a:r>
            <a:r>
              <a:rPr lang="en-JM" sz="2000" b="1" i="1" dirty="0">
                <a:solidFill>
                  <a:srgbClr val="FFC000"/>
                </a:solidFill>
                <a:effectLst>
                  <a:outerShdw blurRad="38100" dist="38100" dir="2700000" algn="tl">
                    <a:srgbClr val="000000">
                      <a:alpha val="43137"/>
                    </a:srgbClr>
                  </a:outerShdw>
                </a:effectLst>
              </a:rPr>
              <a:t>AND</a:t>
            </a:r>
          </a:p>
          <a:p>
            <a:endParaRPr lang="en-JM" dirty="0"/>
          </a:p>
        </p:txBody>
      </p:sp>
    </p:spTree>
    <p:extLst>
      <p:ext uri="{BB962C8B-B14F-4D97-AF65-F5344CB8AC3E}">
        <p14:creationId xmlns:p14="http://schemas.microsoft.com/office/powerpoint/2010/main" val="333467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1F592-7E9C-4E8F-AF00-46489D7FD321}"/>
              </a:ext>
            </a:extLst>
          </p:cNvPr>
          <p:cNvSpPr>
            <a:spLocks noGrp="1"/>
          </p:cNvSpPr>
          <p:nvPr>
            <p:ph type="title"/>
          </p:nvPr>
        </p:nvSpPr>
        <p:spPr/>
        <p:txBody>
          <a:bodyPr>
            <a:normAutofit fontScale="90000"/>
          </a:bodyPr>
          <a:lstStyle/>
          <a:p>
            <a:r>
              <a:rPr lang="en-JM" dirty="0"/>
              <a:t>WHY LAWFIRMS EXTEND FROM </a:t>
            </a:r>
            <a:r>
              <a:rPr lang="en-JM" dirty="0">
                <a:solidFill>
                  <a:srgbClr val="FF0000"/>
                </a:solidFill>
                <a:effectLst>
                  <a:outerShdw blurRad="38100" dist="38100" dir="2700000" algn="tl">
                    <a:srgbClr val="000000">
                      <a:alpha val="43137"/>
                    </a:srgbClr>
                  </a:outerShdw>
                </a:effectLst>
              </a:rPr>
              <a:t>“ONSHORE” </a:t>
            </a:r>
            <a:r>
              <a:rPr lang="en-JM" dirty="0"/>
              <a:t>LEGAL SUPPORT TO </a:t>
            </a:r>
            <a:r>
              <a:rPr lang="en-JM" i="1" dirty="0">
                <a:solidFill>
                  <a:srgbClr val="FF0000"/>
                </a:solidFill>
                <a:effectLst>
                  <a:outerShdw blurRad="38100" dist="38100" dir="2700000" algn="tl">
                    <a:srgbClr val="000000">
                      <a:alpha val="43137"/>
                    </a:srgbClr>
                  </a:outerShdw>
                </a:effectLst>
              </a:rPr>
              <a:t>“OFFSHORE” </a:t>
            </a:r>
            <a:r>
              <a:rPr lang="en-JM" dirty="0"/>
              <a:t>LEGAL SUPPORT (CON’T)</a:t>
            </a:r>
          </a:p>
        </p:txBody>
      </p:sp>
      <p:sp>
        <p:nvSpPr>
          <p:cNvPr id="3" name="Content Placeholder 2">
            <a:extLst>
              <a:ext uri="{FF2B5EF4-FFF2-40B4-BE49-F238E27FC236}">
                <a16:creationId xmlns:a16="http://schemas.microsoft.com/office/drawing/2014/main" id="{62E1B1B2-0CDA-4C5A-9FFD-D027EC077451}"/>
              </a:ext>
            </a:extLst>
          </p:cNvPr>
          <p:cNvSpPr>
            <a:spLocks noGrp="1"/>
          </p:cNvSpPr>
          <p:nvPr>
            <p:ph idx="1"/>
          </p:nvPr>
        </p:nvSpPr>
        <p:spPr/>
        <p:txBody>
          <a:bodyPr>
            <a:normAutofit fontScale="92500" lnSpcReduction="10000"/>
          </a:bodyPr>
          <a:lstStyle/>
          <a:p>
            <a:pPr marL="0" indent="0" algn="just">
              <a:buNone/>
            </a:pPr>
            <a:r>
              <a:rPr lang="en-JM" b="1" i="1" dirty="0">
                <a:effectLst>
                  <a:outerShdw blurRad="38100" dist="38100" dir="2700000" algn="tl">
                    <a:srgbClr val="000000">
                      <a:alpha val="43137"/>
                    </a:srgbClr>
                  </a:outerShdw>
                </a:effectLst>
              </a:rPr>
              <a:t>THE WORK GENERALLY REQUIRES A KNOWLEDGE OF </a:t>
            </a:r>
          </a:p>
          <a:p>
            <a:pPr algn="just"/>
            <a:r>
              <a:rPr lang="en-JM" b="1" i="1" dirty="0">
                <a:effectLst>
                  <a:outerShdw blurRad="38100" dist="38100" dir="2700000" algn="tl">
                    <a:srgbClr val="000000">
                      <a:alpha val="43137"/>
                    </a:srgbClr>
                  </a:outerShdw>
                </a:effectLst>
              </a:rPr>
              <a:t>Electronic discovery software: </a:t>
            </a:r>
            <a:r>
              <a:rPr lang="en-JM" dirty="0"/>
              <a:t>software systems designed to upload large numbers of documents, allow them to be classified internally and allow for multiple reviewers to consider the final product, each leaving a digital footprint of their activity. </a:t>
            </a:r>
          </a:p>
          <a:p>
            <a:pPr lvl="2"/>
            <a:r>
              <a:rPr lang="en-JM" sz="2000" dirty="0"/>
              <a:t>Concordance</a:t>
            </a:r>
          </a:p>
          <a:p>
            <a:pPr lvl="2"/>
            <a:r>
              <a:rPr lang="en-JM" sz="2000" dirty="0"/>
              <a:t>Summation </a:t>
            </a:r>
          </a:p>
          <a:p>
            <a:pPr lvl="2"/>
            <a:r>
              <a:rPr lang="en-JM" sz="2000" dirty="0"/>
              <a:t>Kroll</a:t>
            </a:r>
          </a:p>
          <a:p>
            <a:pPr lvl="2"/>
            <a:r>
              <a:rPr lang="en-JM" sz="2000" dirty="0"/>
              <a:t>Creativity</a:t>
            </a:r>
          </a:p>
          <a:p>
            <a:pPr lvl="2"/>
            <a:r>
              <a:rPr lang="en-JM" sz="2000" dirty="0" err="1"/>
              <a:t>AlpaLit</a:t>
            </a:r>
            <a:r>
              <a:rPr lang="en-JM" sz="2000" dirty="0"/>
              <a:t>, to name a few </a:t>
            </a:r>
          </a:p>
          <a:p>
            <a:endParaRPr lang="en-JM" dirty="0"/>
          </a:p>
        </p:txBody>
      </p:sp>
    </p:spTree>
    <p:extLst>
      <p:ext uri="{BB962C8B-B14F-4D97-AF65-F5344CB8AC3E}">
        <p14:creationId xmlns:p14="http://schemas.microsoft.com/office/powerpoint/2010/main" val="3162440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3EEA7-281B-4C12-9004-18E0E101AFA4}"/>
              </a:ext>
            </a:extLst>
          </p:cNvPr>
          <p:cNvSpPr>
            <a:spLocks noGrp="1"/>
          </p:cNvSpPr>
          <p:nvPr>
            <p:ph type="title"/>
          </p:nvPr>
        </p:nvSpPr>
        <p:spPr>
          <a:xfrm>
            <a:off x="1451579" y="804519"/>
            <a:ext cx="9603275" cy="1049235"/>
          </a:xfrm>
        </p:spPr>
        <p:txBody>
          <a:bodyPr>
            <a:normAutofit/>
          </a:bodyPr>
          <a:lstStyle/>
          <a:p>
            <a:r>
              <a:rPr lang="en-JM" sz="2400" dirty="0">
                <a:solidFill>
                  <a:srgbClr val="FF0000"/>
                </a:solidFill>
                <a:effectLst>
                  <a:outerShdw blurRad="38100" dist="38100" dir="2700000" algn="tl">
                    <a:srgbClr val="000000">
                      <a:alpha val="43137"/>
                    </a:srgbClr>
                  </a:outerShdw>
                </a:effectLst>
              </a:rPr>
              <a:t>PARTNERING WITH FIRST WORLD COUNTRIES  </a:t>
            </a:r>
            <a:r>
              <a:rPr lang="en-JM" sz="2400" dirty="0"/>
              <a:t>TO provide </a:t>
            </a:r>
            <a:r>
              <a:rPr lang="en-JM" sz="2400" i="1" dirty="0">
                <a:solidFill>
                  <a:srgbClr val="FF0000"/>
                </a:solidFill>
                <a:effectLst>
                  <a:outerShdw blurRad="38100" dist="38100" dir="2700000" algn="tl">
                    <a:srgbClr val="000000">
                      <a:alpha val="43137"/>
                    </a:srgbClr>
                  </a:outerShdw>
                </a:effectLst>
              </a:rPr>
              <a:t>“OFFSHORE” </a:t>
            </a:r>
            <a:r>
              <a:rPr lang="en-JM" sz="2400" dirty="0"/>
              <a:t>LEGAL SUPPORT: a Jamaican formula</a:t>
            </a:r>
          </a:p>
        </p:txBody>
      </p:sp>
      <p:sp>
        <p:nvSpPr>
          <p:cNvPr id="3" name="Content Placeholder 2">
            <a:extLst>
              <a:ext uri="{FF2B5EF4-FFF2-40B4-BE49-F238E27FC236}">
                <a16:creationId xmlns:a16="http://schemas.microsoft.com/office/drawing/2014/main" id="{7189A25F-A48F-40C4-8892-3BFBF6F1B36E}"/>
              </a:ext>
            </a:extLst>
          </p:cNvPr>
          <p:cNvSpPr>
            <a:spLocks noGrp="1"/>
          </p:cNvSpPr>
          <p:nvPr>
            <p:ph idx="1"/>
          </p:nvPr>
        </p:nvSpPr>
        <p:spPr/>
        <p:txBody>
          <a:bodyPr>
            <a:normAutofit lnSpcReduction="10000"/>
          </a:bodyPr>
          <a:lstStyle/>
          <a:p>
            <a:pPr lvl="1" algn="just">
              <a:buFont typeface="Wingdings" panose="05000000000000000000" pitchFamily="2" charset="2"/>
              <a:buChar char="ü"/>
            </a:pPr>
            <a:r>
              <a:rPr lang="en-JM" sz="2000" dirty="0"/>
              <a:t>Local Law-firms to create capacity to recruit and train legal staff on the core skills needed in an outsourced project.</a:t>
            </a:r>
          </a:p>
          <a:p>
            <a:pPr marL="457200" lvl="1" indent="0" algn="just">
              <a:buNone/>
            </a:pPr>
            <a:endParaRPr lang="en-JM" sz="2000" dirty="0"/>
          </a:p>
          <a:p>
            <a:pPr lvl="1" algn="just">
              <a:buFont typeface="Wingdings" panose="05000000000000000000" pitchFamily="2" charset="2"/>
              <a:buChar char="ü"/>
            </a:pPr>
            <a:r>
              <a:rPr lang="en-JM" sz="2000" dirty="0"/>
              <a:t>Overseas firms / staffing agencies identify Jamaican law-firms with this capacity and engage them directly.</a:t>
            </a:r>
          </a:p>
          <a:p>
            <a:pPr marL="457200" lvl="1" indent="0" algn="just">
              <a:buNone/>
            </a:pPr>
            <a:endParaRPr lang="en-JM" sz="2000" dirty="0"/>
          </a:p>
          <a:p>
            <a:pPr lvl="1" algn="just">
              <a:buFont typeface="Wingdings" panose="05000000000000000000" pitchFamily="2" charset="2"/>
              <a:buChar char="ü"/>
            </a:pPr>
            <a:r>
              <a:rPr lang="en-JM" sz="2000" dirty="0"/>
              <a:t>Attorney-at-law or Law student awaiting call to the bar attaches to a law-firm and receives information on upcoming legal outsourcing projects for which they may apply</a:t>
            </a:r>
          </a:p>
          <a:p>
            <a:pPr lvl="1" algn="just"/>
            <a:endParaRPr lang="en-JM" sz="1600" dirty="0"/>
          </a:p>
          <a:p>
            <a:pPr marL="0" indent="0">
              <a:buNone/>
            </a:pPr>
            <a:endParaRPr lang="en-JM" dirty="0"/>
          </a:p>
        </p:txBody>
      </p:sp>
    </p:spTree>
    <p:extLst>
      <p:ext uri="{BB962C8B-B14F-4D97-AF65-F5344CB8AC3E}">
        <p14:creationId xmlns:p14="http://schemas.microsoft.com/office/powerpoint/2010/main" val="2159026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685A3-0C1A-417A-A76D-06B3E0882855}"/>
              </a:ext>
            </a:extLst>
          </p:cNvPr>
          <p:cNvSpPr>
            <a:spLocks noGrp="1"/>
          </p:cNvSpPr>
          <p:nvPr>
            <p:ph type="title"/>
          </p:nvPr>
        </p:nvSpPr>
        <p:spPr/>
        <p:txBody>
          <a:bodyPr/>
          <a:lstStyle/>
          <a:p>
            <a:r>
              <a:rPr lang="en-JM" dirty="0">
                <a:solidFill>
                  <a:srgbClr val="FF0000"/>
                </a:solidFill>
                <a:effectLst>
                  <a:outerShdw blurRad="38100" dist="38100" dir="2700000" algn="tl">
                    <a:srgbClr val="000000">
                      <a:alpha val="43137"/>
                    </a:srgbClr>
                  </a:outerShdw>
                </a:effectLst>
              </a:rPr>
              <a:t>careers in legal process outsourcing : </a:t>
            </a:r>
            <a:r>
              <a:rPr lang="en-JM" dirty="0"/>
              <a:t>a Jamaican formula</a:t>
            </a:r>
          </a:p>
        </p:txBody>
      </p:sp>
      <p:sp>
        <p:nvSpPr>
          <p:cNvPr id="3" name="Content Placeholder 2">
            <a:extLst>
              <a:ext uri="{FF2B5EF4-FFF2-40B4-BE49-F238E27FC236}">
                <a16:creationId xmlns:a16="http://schemas.microsoft.com/office/drawing/2014/main" id="{6631C104-F7BF-40F8-94DD-2818A883B70C}"/>
              </a:ext>
            </a:extLst>
          </p:cNvPr>
          <p:cNvSpPr>
            <a:spLocks noGrp="1"/>
          </p:cNvSpPr>
          <p:nvPr>
            <p:ph idx="1"/>
          </p:nvPr>
        </p:nvSpPr>
        <p:spPr/>
        <p:txBody>
          <a:bodyPr/>
          <a:lstStyle/>
          <a:p>
            <a:r>
              <a:rPr lang="en-JM" dirty="0"/>
              <a:t>LPO Litigation Manager </a:t>
            </a:r>
          </a:p>
          <a:p>
            <a:r>
              <a:rPr lang="en-JM" dirty="0"/>
              <a:t>Staffing Agencies</a:t>
            </a:r>
          </a:p>
          <a:p>
            <a:r>
              <a:rPr lang="en-JM" dirty="0"/>
              <a:t>Attorneys-at-law with international training (Juris Doctor Degree – Canada and the United States, LLB – United Kingdom)</a:t>
            </a:r>
          </a:p>
          <a:p>
            <a:r>
              <a:rPr lang="en-JM" dirty="0"/>
              <a:t>Paralegals with local certification to provide litigation support </a:t>
            </a:r>
          </a:p>
        </p:txBody>
      </p:sp>
    </p:spTree>
    <p:extLst>
      <p:ext uri="{BB962C8B-B14F-4D97-AF65-F5344CB8AC3E}">
        <p14:creationId xmlns:p14="http://schemas.microsoft.com/office/powerpoint/2010/main" val="347253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6F478-09F8-477F-A785-A8F86082717A}"/>
              </a:ext>
            </a:extLst>
          </p:cNvPr>
          <p:cNvSpPr>
            <a:spLocks noGrp="1"/>
          </p:cNvSpPr>
          <p:nvPr>
            <p:ph type="title"/>
          </p:nvPr>
        </p:nvSpPr>
        <p:spPr>
          <a:xfrm>
            <a:off x="1451579" y="804519"/>
            <a:ext cx="9603275" cy="1049235"/>
          </a:xfrm>
        </p:spPr>
        <p:txBody>
          <a:bodyPr>
            <a:normAutofit/>
          </a:bodyPr>
          <a:lstStyle/>
          <a:p>
            <a:r>
              <a:rPr lang="en-JM" sz="2400" dirty="0">
                <a:solidFill>
                  <a:srgbClr val="FF0000"/>
                </a:solidFill>
                <a:effectLst>
                  <a:outerShdw blurRad="38100" dist="38100" dir="2700000" algn="tl">
                    <a:srgbClr val="000000">
                      <a:alpha val="43137"/>
                    </a:srgbClr>
                  </a:outerShdw>
                </a:effectLst>
              </a:rPr>
              <a:t>careers in legal process outsourcing : </a:t>
            </a:r>
            <a:r>
              <a:rPr lang="en-JM" sz="2400" dirty="0"/>
              <a:t>a Jamaican formula</a:t>
            </a:r>
          </a:p>
        </p:txBody>
      </p:sp>
      <p:sp>
        <p:nvSpPr>
          <p:cNvPr id="3" name="Content Placeholder 2">
            <a:extLst>
              <a:ext uri="{FF2B5EF4-FFF2-40B4-BE49-F238E27FC236}">
                <a16:creationId xmlns:a16="http://schemas.microsoft.com/office/drawing/2014/main" id="{E65EDF95-75F2-4F57-8E26-5BD86A3323FD}"/>
              </a:ext>
            </a:extLst>
          </p:cNvPr>
          <p:cNvSpPr>
            <a:spLocks noGrp="1"/>
          </p:cNvSpPr>
          <p:nvPr>
            <p:ph idx="1"/>
          </p:nvPr>
        </p:nvSpPr>
        <p:spPr>
          <a:xfrm>
            <a:off x="1294362" y="2255575"/>
            <a:ext cx="9603275" cy="3450613"/>
          </a:xfrm>
        </p:spPr>
        <p:txBody>
          <a:bodyPr>
            <a:normAutofit/>
          </a:bodyPr>
          <a:lstStyle/>
          <a:p>
            <a:pPr>
              <a:buFont typeface="Wingdings" panose="05000000000000000000" pitchFamily="2" charset="2"/>
              <a:buChar char="ü"/>
            </a:pPr>
            <a:r>
              <a:rPr lang="en-JM" dirty="0"/>
              <a:t>Participating Law-firms to create a position of </a:t>
            </a:r>
            <a:r>
              <a:rPr lang="en-JM" b="1" i="1" dirty="0">
                <a:solidFill>
                  <a:srgbClr val="FFC000"/>
                </a:solidFill>
                <a:effectLst>
                  <a:outerShdw blurRad="38100" dist="38100" dir="2700000" algn="tl">
                    <a:srgbClr val="000000">
                      <a:alpha val="43137"/>
                    </a:srgbClr>
                  </a:outerShdw>
                </a:effectLst>
              </a:rPr>
              <a:t>LPO Litigation Manager</a:t>
            </a:r>
          </a:p>
          <a:p>
            <a:pPr>
              <a:buFont typeface="Wingdings" panose="05000000000000000000" pitchFamily="2" charset="2"/>
              <a:buChar char="ü"/>
            </a:pPr>
            <a:r>
              <a:rPr lang="en-JM" dirty="0"/>
              <a:t>This should be an attorney-at-law with a thorough understanding of international e-discovery software, general principles of evidence, confidentiality, privilege</a:t>
            </a:r>
          </a:p>
          <a:p>
            <a:pPr lvl="1"/>
            <a:r>
              <a:rPr lang="en-JM" sz="2000" dirty="0"/>
              <a:t>Jamaica’s Civil Procedure Rules Part 28 – Disclosure and Inspection of Documents is a good starting point</a:t>
            </a:r>
          </a:p>
          <a:p>
            <a:pPr lvl="1"/>
            <a:r>
              <a:rPr lang="en-JM" sz="2000" dirty="0"/>
              <a:t>Become familiar with e-discovery software used internationally (Concordance, Summation, Kroll, Creativity, </a:t>
            </a:r>
            <a:r>
              <a:rPr lang="en-JM" sz="2000" dirty="0" err="1"/>
              <a:t>AlpaLit</a:t>
            </a:r>
            <a:r>
              <a:rPr lang="en-JM" sz="2000" dirty="0"/>
              <a:t>, to name a few) </a:t>
            </a:r>
          </a:p>
          <a:p>
            <a:pPr marL="457200" lvl="1" indent="0">
              <a:buNone/>
            </a:pPr>
            <a:endParaRPr lang="en-JM" dirty="0"/>
          </a:p>
        </p:txBody>
      </p:sp>
    </p:spTree>
    <p:extLst>
      <p:ext uri="{BB962C8B-B14F-4D97-AF65-F5344CB8AC3E}">
        <p14:creationId xmlns:p14="http://schemas.microsoft.com/office/powerpoint/2010/main" val="71442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FFDEF-AC70-4818-9B3B-B2AD22BAC96A}"/>
              </a:ext>
            </a:extLst>
          </p:cNvPr>
          <p:cNvSpPr>
            <a:spLocks noGrp="1"/>
          </p:cNvSpPr>
          <p:nvPr>
            <p:ph type="title"/>
          </p:nvPr>
        </p:nvSpPr>
        <p:spPr/>
        <p:txBody>
          <a:bodyPr/>
          <a:lstStyle/>
          <a:p>
            <a:r>
              <a:rPr lang="en-JM" dirty="0">
                <a:solidFill>
                  <a:srgbClr val="FF0000"/>
                </a:solidFill>
                <a:effectLst>
                  <a:outerShdw blurRad="38100" dist="38100" dir="2700000" algn="tl">
                    <a:srgbClr val="000000">
                      <a:alpha val="43137"/>
                    </a:srgbClr>
                  </a:outerShdw>
                </a:effectLst>
              </a:rPr>
              <a:t>careers in legal process outsourcing : </a:t>
            </a:r>
            <a:r>
              <a:rPr lang="en-JM" dirty="0"/>
              <a:t>a Jamaican formula</a:t>
            </a:r>
          </a:p>
        </p:txBody>
      </p:sp>
      <p:sp>
        <p:nvSpPr>
          <p:cNvPr id="3" name="Content Placeholder 2">
            <a:extLst>
              <a:ext uri="{FF2B5EF4-FFF2-40B4-BE49-F238E27FC236}">
                <a16:creationId xmlns:a16="http://schemas.microsoft.com/office/drawing/2014/main" id="{F308CE9C-011F-454B-B031-1FEC2C9C5406}"/>
              </a:ext>
            </a:extLst>
          </p:cNvPr>
          <p:cNvSpPr>
            <a:spLocks noGrp="1"/>
          </p:cNvSpPr>
          <p:nvPr>
            <p:ph idx="1"/>
          </p:nvPr>
        </p:nvSpPr>
        <p:spPr/>
        <p:txBody>
          <a:bodyPr>
            <a:normAutofit/>
          </a:bodyPr>
          <a:lstStyle/>
          <a:p>
            <a:r>
              <a:rPr lang="en-JM" sz="2400" i="1" dirty="0">
                <a:solidFill>
                  <a:srgbClr val="FFC000"/>
                </a:solidFill>
                <a:effectLst>
                  <a:outerShdw blurRad="38100" dist="38100" dir="2700000" algn="tl">
                    <a:srgbClr val="000000">
                      <a:alpha val="43137"/>
                    </a:srgbClr>
                  </a:outerShdw>
                </a:effectLst>
              </a:rPr>
              <a:t>Jamaican Staffing Agency</a:t>
            </a:r>
            <a:r>
              <a:rPr lang="en-JM" sz="2400" dirty="0"/>
              <a:t> - whether stand alone or housed within a Jamaican law-firm</a:t>
            </a:r>
          </a:p>
          <a:p>
            <a:pPr lvl="1"/>
            <a:r>
              <a:rPr lang="en-JM" sz="2000" dirty="0"/>
              <a:t>Will train local attorneys-at-law in the core functions of a outsourced legal project </a:t>
            </a:r>
          </a:p>
          <a:p>
            <a:pPr lvl="1"/>
            <a:r>
              <a:rPr lang="en-JM" sz="2000" dirty="0"/>
              <a:t> Will provide physical work space to house legal projects where it is not practical to contain the project within the local law-firm</a:t>
            </a:r>
          </a:p>
          <a:p>
            <a:pPr lvl="1"/>
            <a:r>
              <a:rPr lang="en-JM" sz="2000" dirty="0"/>
              <a:t>Will provide the electronic discovery software and the secure work environment </a:t>
            </a:r>
          </a:p>
        </p:txBody>
      </p:sp>
    </p:spTree>
    <p:extLst>
      <p:ext uri="{BB962C8B-B14F-4D97-AF65-F5344CB8AC3E}">
        <p14:creationId xmlns:p14="http://schemas.microsoft.com/office/powerpoint/2010/main" val="39771228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918</Words>
  <Application>Microsoft Office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Wingdings</vt:lpstr>
      <vt:lpstr>Gallery</vt:lpstr>
      <vt:lpstr>Careers in the legal process outsourcing SECTOR</vt:lpstr>
      <vt:lpstr>CREATING AN LPO FORMULA BY CONSIDERING “ONSHORING” PRACTICES IN FIRST WORLD COUNTRIES</vt:lpstr>
      <vt:lpstr>EXTENDING FROM “ONSHORE” LEGAL SUPPORT TO “OFFSHORE” LEGAL SUPPORT</vt:lpstr>
      <vt:lpstr>WHY LAWFIRMS EXTEND FROM “ONSHORE” LEGAL SUPPORT TO “OFFSHORE” LEGAL SUPPORT</vt:lpstr>
      <vt:lpstr>WHY LAWFIRMS EXTEND FROM “ONSHORE” LEGAL SUPPORT TO “OFFSHORE” LEGAL SUPPORT (CON’T)</vt:lpstr>
      <vt:lpstr>PARTNERING WITH FIRST WORLD COUNTRIES  TO provide “OFFSHORE” LEGAL SUPPORT: a Jamaican formula</vt:lpstr>
      <vt:lpstr>careers in legal process outsourcing : a Jamaican formula</vt:lpstr>
      <vt:lpstr>careers in legal process outsourcing : a Jamaican formula</vt:lpstr>
      <vt:lpstr>careers in legal process outsourcing : a Jamaican formula</vt:lpstr>
      <vt:lpstr>Providing “OFFSHORE” LEGAL SUPPORT: a Jamaican formula</vt:lpstr>
      <vt:lpstr>Closing remarks: </vt:lpstr>
      <vt:lpstr>Closing remarks: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Cavelle Johnston</dc:creator>
  <cp:lastModifiedBy>Cavelle Johnston</cp:lastModifiedBy>
  <cp:revision>23</cp:revision>
  <cp:lastPrinted>2018-10-26T22:09:12Z</cp:lastPrinted>
  <dcterms:created xsi:type="dcterms:W3CDTF">2018-10-25T17:04:36Z</dcterms:created>
  <dcterms:modified xsi:type="dcterms:W3CDTF">2018-10-27T14:48:30Z</dcterms:modified>
</cp:coreProperties>
</file>